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6" r:id="rId5"/>
  </p:sldMasterIdLst>
  <p:notesMasterIdLst>
    <p:notesMasterId r:id="rId25"/>
  </p:notesMasterIdLst>
  <p:handoutMasterIdLst>
    <p:handoutMasterId r:id="rId26"/>
  </p:handoutMasterIdLst>
  <p:sldIdLst>
    <p:sldId id="1877" r:id="rId6"/>
    <p:sldId id="1899" r:id="rId7"/>
    <p:sldId id="1879" r:id="rId8"/>
    <p:sldId id="1894" r:id="rId9"/>
    <p:sldId id="1900" r:id="rId10"/>
    <p:sldId id="1912" r:id="rId11"/>
    <p:sldId id="1904" r:id="rId12"/>
    <p:sldId id="1902" r:id="rId13"/>
    <p:sldId id="1901" r:id="rId14"/>
    <p:sldId id="1905" r:id="rId15"/>
    <p:sldId id="1906" r:id="rId16"/>
    <p:sldId id="1913" r:id="rId17"/>
    <p:sldId id="1907" r:id="rId18"/>
    <p:sldId id="1909" r:id="rId19"/>
    <p:sldId id="1910" r:id="rId20"/>
    <p:sldId id="1908" r:id="rId21"/>
    <p:sldId id="1911" r:id="rId22"/>
    <p:sldId id="1915" r:id="rId23"/>
    <p:sldId id="1914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our Template - Light" id="{A073DAE3-B461-442F-A3D3-6642BD875E45}">
          <p14:sldIdLst>
            <p14:sldId id="1877"/>
            <p14:sldId id="1899"/>
            <p14:sldId id="1879"/>
            <p14:sldId id="1894"/>
            <p14:sldId id="1900"/>
            <p14:sldId id="1912"/>
            <p14:sldId id="1904"/>
            <p14:sldId id="1902"/>
            <p14:sldId id="1901"/>
            <p14:sldId id="1905"/>
            <p14:sldId id="1906"/>
            <p14:sldId id="1913"/>
            <p14:sldId id="1907"/>
            <p14:sldId id="1909"/>
            <p14:sldId id="1910"/>
            <p14:sldId id="1908"/>
            <p14:sldId id="1911"/>
            <p14:sldId id="1915"/>
            <p14:sldId id="19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C10"/>
    <a:srgbClr val="282828"/>
    <a:srgbClr val="FFFFFF"/>
    <a:srgbClr val="0078D4"/>
    <a:srgbClr val="000000"/>
    <a:srgbClr val="1A1A1A"/>
    <a:srgbClr val="EAEAEA"/>
    <a:srgbClr val="004B50"/>
    <a:srgbClr val="008272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97469" autoAdjust="0"/>
  </p:normalViewPr>
  <p:slideViewPr>
    <p:cSldViewPr snapToGrid="0">
      <p:cViewPr>
        <p:scale>
          <a:sx n="86" d="100"/>
          <a:sy n="86" d="100"/>
        </p:scale>
        <p:origin x="30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6756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2/26/2019 8:19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template-functions-deployment#parameter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azure-resource-manager/resource-group-template-functions-resource#referenc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0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47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51020"/>
            <a:ext cx="5486400" cy="4114800"/>
          </a:xfrm>
        </p:spPr>
        <p:txBody>
          <a:bodyPr/>
          <a:lstStyle/>
          <a:p>
            <a:r>
              <a:rPr lang="en-GB" dirty="0" err="1"/>
              <a:t>FunctionExamples.json</a:t>
            </a:r>
            <a:r>
              <a:rPr lang="en-GB" dirty="0"/>
              <a:t> – </a:t>
            </a:r>
            <a:r>
              <a:rPr lang="en-GB" dirty="0" err="1"/>
              <a:t>UniqueString</a:t>
            </a:r>
            <a:r>
              <a:rPr lang="en-GB" dirty="0"/>
              <a:t>, </a:t>
            </a:r>
            <a:r>
              <a:rPr lang="en-GB" dirty="0" err="1"/>
              <a:t>ResourceGroup</a:t>
            </a:r>
            <a:r>
              <a:rPr lang="en-GB" dirty="0"/>
              <a:t>, </a:t>
            </a:r>
            <a:r>
              <a:rPr lang="en-GB" dirty="0" err="1"/>
              <a:t>ListKeys</a:t>
            </a:r>
            <a:r>
              <a:rPr lang="en-GB" dirty="0"/>
              <a:t>, </a:t>
            </a:r>
            <a:r>
              <a:rPr lang="en-GB" dirty="0" err="1"/>
              <a:t>toLower</a:t>
            </a:r>
            <a:endParaRPr lang="en-GB" dirty="0"/>
          </a:p>
          <a:p>
            <a:r>
              <a:rPr lang="en-GB" dirty="0" err="1"/>
              <a:t>SaSToken.json</a:t>
            </a:r>
            <a:r>
              <a:rPr lang="en-GB" dirty="0"/>
              <a:t> – generating a SAS token with </a:t>
            </a:r>
            <a:r>
              <a:rPr lang="en-GB" dirty="0" err="1"/>
              <a:t>ListKeys</a:t>
            </a:r>
            <a:endParaRPr lang="en-GB" dirty="0"/>
          </a:p>
          <a:p>
            <a:r>
              <a:rPr lang="en-GB" dirty="0" err="1"/>
              <a:t>Mod.json</a:t>
            </a:r>
            <a:r>
              <a:rPr lang="en-GB" dirty="0"/>
              <a:t> – using mod to alternate between storage accounts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73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Example – using user defined functions to simplify name generation</a:t>
            </a:r>
          </a:p>
          <a:p>
            <a:r>
              <a:rPr lang="en-GB" dirty="0"/>
              <a:t>Use is mainly limited to simplifying large, regularly used names etc.</a:t>
            </a:r>
          </a:p>
          <a:p>
            <a:endParaRPr lang="en-GB" dirty="0"/>
          </a:p>
          <a:p>
            <a:r>
              <a:rPr lang="en-GB" dirty="0"/>
              <a:t>Limitations</a:t>
            </a:r>
          </a:p>
          <a:p>
            <a:endParaRPr lang="en-GB" dirty="0"/>
          </a:p>
          <a:p>
            <a:r>
              <a:rPr lang="en-GB" dirty="0"/>
              <a:t>The function can't access variables.</a:t>
            </a:r>
          </a:p>
          <a:p>
            <a:r>
              <a:rPr lang="en-GB" dirty="0"/>
              <a:t>The function can only use parameters that are defined in the function. When you use the </a:t>
            </a:r>
            <a:r>
              <a:rPr lang="en-GB" dirty="0">
                <a:hlinkClick r:id="rId3"/>
              </a:rPr>
              <a:t>parameters function</a:t>
            </a:r>
            <a:r>
              <a:rPr lang="en-GB" dirty="0"/>
              <a:t> within a user-defined function, you are restricted to the parameters for that function.</a:t>
            </a:r>
          </a:p>
          <a:p>
            <a:r>
              <a:rPr lang="en-GB" dirty="0"/>
              <a:t>The function can't call other user-defined functions.</a:t>
            </a:r>
          </a:p>
          <a:p>
            <a:r>
              <a:rPr lang="en-GB" dirty="0"/>
              <a:t>The function can't use the </a:t>
            </a:r>
            <a:r>
              <a:rPr lang="en-GB" dirty="0">
                <a:hlinkClick r:id="rId4"/>
              </a:rPr>
              <a:t>reference function</a:t>
            </a:r>
            <a:r>
              <a:rPr lang="en-GB" dirty="0"/>
              <a:t>.</a:t>
            </a:r>
          </a:p>
          <a:p>
            <a:r>
              <a:rPr lang="en-GB" dirty="0"/>
              <a:t>Parameters for the function can't have default values.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90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ARM Template has an Output section</a:t>
            </a:r>
          </a:p>
          <a:p>
            <a:r>
              <a:rPr lang="en-GB" dirty="0"/>
              <a:t>This can contain any information that is available to the template</a:t>
            </a:r>
          </a:p>
          <a:p>
            <a:pPr lvl="1"/>
            <a:r>
              <a:rPr lang="en-GB" dirty="0"/>
              <a:t>Resource ID’s</a:t>
            </a:r>
          </a:p>
          <a:p>
            <a:pPr lvl="1"/>
            <a:r>
              <a:rPr lang="en-GB" dirty="0"/>
              <a:t>Keys</a:t>
            </a:r>
          </a:p>
          <a:p>
            <a:pPr lvl="1"/>
            <a:r>
              <a:rPr lang="en-GB" dirty="0"/>
              <a:t>Parameters and/or variables</a:t>
            </a:r>
          </a:p>
          <a:p>
            <a:pPr lvl="1"/>
            <a:r>
              <a:rPr lang="en-GB" dirty="0"/>
              <a:t>Whole resources</a:t>
            </a:r>
          </a:p>
          <a:p>
            <a:r>
              <a:rPr lang="en-GB" dirty="0"/>
              <a:t>Output data is passed to the caller:</a:t>
            </a:r>
          </a:p>
          <a:p>
            <a:pPr lvl="1"/>
            <a:r>
              <a:rPr lang="en-GB" dirty="0"/>
              <a:t>PowerShell</a:t>
            </a:r>
          </a:p>
          <a:p>
            <a:pPr lvl="1"/>
            <a:r>
              <a:rPr lang="en-GB" dirty="0"/>
              <a:t>Build Tool</a:t>
            </a:r>
          </a:p>
          <a:p>
            <a:pPr lvl="1"/>
            <a:r>
              <a:rPr lang="en-GB" dirty="0"/>
              <a:t>Another ARM Template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9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Calling a template from inside another template</a:t>
            </a:r>
          </a:p>
          <a:p>
            <a:r>
              <a:rPr lang="en-GB" dirty="0"/>
              <a:t>Great for re-use and modularisation</a:t>
            </a:r>
          </a:p>
          <a:p>
            <a:r>
              <a:rPr lang="en-GB" dirty="0"/>
              <a:t>Can be used for primitive conditional logic</a:t>
            </a:r>
          </a:p>
          <a:p>
            <a:r>
              <a:rPr lang="en-GB" dirty="0"/>
              <a:t>Can return output to the calling script</a:t>
            </a:r>
          </a:p>
          <a:p>
            <a:r>
              <a:rPr lang="en-GB" dirty="0"/>
              <a:t>Required for some techniques, including cross subscription deployments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08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removal of resource in demo RG</a:t>
            </a:r>
          </a:p>
          <a:p>
            <a:r>
              <a:rPr lang="en-GB" dirty="0"/>
              <a:t>Show no-op for conditions and how they are not affected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3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B6DB-292D-4F55-8FEB-A2186E983E2E}" type="datetime8">
              <a:rPr lang="en-US" smtClean="0"/>
              <a:t>2/25/2019 4:59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6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3D740DC2-0389-4549-8BD2-C450AEDDC8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B4BF7-FF7A-4E04-B281-38408891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FC5A2C-FF29-4A51-982C-87C262D6E54A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02561-1E26-467D-AF4A-94BCDB9ABD1D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2306D267-4F72-4F3B-B356-CC0F0A0C7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A9C6A6-1822-431B-BE3E-E43944D5D3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1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E8C90-DC2B-426E-B93C-971B3D083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75210-51C5-4C97-A3CA-435A280AC380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1FA8B-8B2A-48A5-BAF9-B74C4526527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3B14A65-8E86-4BE1-B02F-A474CDD191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9DAD08-F0EB-40DB-8536-F3354797A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C455F-AE9F-4DED-A8EE-69B13DB71B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5F37A3-2C0A-4E24-B498-0B0025EA40AB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191C2-2374-443D-A3FC-6C20A564B16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D298C88D-B434-4F30-A464-80843226E2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75C6A-4341-4F3A-97A2-AA16034244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9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F23DB-AAD4-449D-9675-60445AB517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EF42A8-C606-4AF1-B1E3-D9294FD35A4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CCE-1994-41C6-99DD-1D6A52A008B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F2B52D3-1C1C-42B4-ADE6-42130D75F8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9BCB4B-830D-4441-8147-010A963DE9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8AE56-6226-4BCB-B2C1-5493F448AB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D8F20A-4E9C-481E-A2D5-0EE0534452F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A3ACD1-62F6-4806-B196-5D05AFB41B18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3D31351-A4A5-4199-B673-E250BE108A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A90E6B-5E11-4841-8456-EFA0C5A4EB6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8F923-04A8-4BE0-A402-DE2CD91900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143BBF-1343-4E56-B3AE-8103B2DBE2F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5A8D5-A8E8-4223-A436-AE9CFBCF9EBF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F183D2F8-29D5-4DCA-9873-FABB961A8C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16D1E3-6FE3-42AC-8A63-B0139AF3FD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5D1EB-C608-4F6E-AE86-119CE3299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C4FA0-023E-47CF-9A24-495F7699717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C65E7-354A-4B8A-BD6C-0864C366048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062F4A97-026C-4383-987F-B6AE4F4B1C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87A44-62FC-44F7-A2FF-D0346A7140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9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7DAB4-C62C-4149-B386-17967FF5CD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89DF7-D70D-4622-8BE9-A87BE88C8BC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F00C3-0957-4E3D-B61E-91351B6993D2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7B385A99-6BD0-4B2A-BC14-F92E6057F8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ED867-EF51-4C7D-B9F1-C8021D48E0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8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114C7-A798-4283-B2BD-86B1FBC29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DD061-9157-4B32-9768-A4D98D9A3478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A4F335-92D1-4876-86A9-AAFD122FFE7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918229C5-83C2-403B-A8B7-835F42E354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D2D65-9FA4-49C7-911D-A1E812B95C9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6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750CB-9CBA-45C3-BA45-EB468097CB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" b="274"/>
          <a:stretch/>
        </p:blipFill>
        <p:spPr>
          <a:xfrm>
            <a:off x="0" y="860"/>
            <a:ext cx="12188944" cy="6856281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E330B21-D2B9-4344-9D50-39EA069991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5974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DFFB8F-CE2F-4AB3-8CD0-C1655DA23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843E0-3986-4503-9A6F-B40F4C2CB9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5E5BC-C576-4934-9BED-2F5877877267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4" name="MS logo gray - EMF" descr="Microsoft logo, gray text version">
            <a:extLst>
              <a:ext uri="{FF2B5EF4-FFF2-40B4-BE49-F238E27FC236}">
                <a16:creationId xmlns:a16="http://schemas.microsoft.com/office/drawing/2014/main" id="{0B8BAE41-74AD-4F4F-BD6A-0DA6215CF4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AEF572-B74F-4253-BD1D-421B05060A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981657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96712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218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02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08A3E6-1192-4FA6-BE7A-2A81F1A95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70D-3D3D-403B-80FD-64AD0004A71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826B7-67AC-47E3-9D9F-C5358000A7F1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9" name="MS logo gray - EMF" descr="Microsoft logo, gray text version">
            <a:extLst>
              <a:ext uri="{FF2B5EF4-FFF2-40B4-BE49-F238E27FC236}">
                <a16:creationId xmlns:a16="http://schemas.microsoft.com/office/drawing/2014/main" id="{5F31B66D-EF8E-4D55-85D7-9FF1F04C57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7110F-F8B9-4D17-90A9-2D4C46C592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9193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688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9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1A570A-3DF6-4E73-936C-B8EFE6BE0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4D99DA5E-9A4A-407B-ACE6-5F9588DA02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1D116-D62F-4654-B645-CAA42BD9589F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211-D2D8-4D1C-A479-5841F4A39C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1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Amsterda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20DE4-C5D5-4237-AEED-A2F3275F1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3500" y="0"/>
            <a:ext cx="70485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Amsterdam, Netherlands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Berl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878597-A66F-48B7-9B78-2A8098E55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Berlin, Germany</a:t>
            </a:r>
          </a:p>
        </p:txBody>
      </p:sp>
    </p:spTree>
    <p:extLst>
      <p:ext uri="{BB962C8B-B14F-4D97-AF65-F5344CB8AC3E}">
        <p14:creationId xmlns:p14="http://schemas.microsoft.com/office/powerpoint/2010/main" val="3359356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</p:spTree>
    <p:extLst>
      <p:ext uri="{BB962C8B-B14F-4D97-AF65-F5344CB8AC3E}">
        <p14:creationId xmlns:p14="http://schemas.microsoft.com/office/powerpoint/2010/main" val="325898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Du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F6481-841B-4D81-8C52-4FFBA0F6A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98E67-FA3A-408B-840F-F44D3D46F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DB1D3-869B-4462-B109-CDDE37C96769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Dubai, United Arab Emirates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AAC85F-8E48-4183-B683-3FEFCE3F141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B2FEF158-3275-4FB2-8C48-B0096BFED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4521-70C2-4147-9F35-5CF4C74B2E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</p:spTree>
    <p:extLst>
      <p:ext uri="{BB962C8B-B14F-4D97-AF65-F5344CB8AC3E}">
        <p14:creationId xmlns:p14="http://schemas.microsoft.com/office/powerpoint/2010/main" val="372027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</p:spTree>
    <p:extLst>
      <p:ext uri="{BB962C8B-B14F-4D97-AF65-F5344CB8AC3E}">
        <p14:creationId xmlns:p14="http://schemas.microsoft.com/office/powerpoint/2010/main" val="2296214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</p:spTree>
    <p:extLst>
      <p:ext uri="{BB962C8B-B14F-4D97-AF65-F5344CB8AC3E}">
        <p14:creationId xmlns:p14="http://schemas.microsoft.com/office/powerpoint/2010/main" val="32156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</p:spTree>
    <p:extLst>
      <p:ext uri="{BB962C8B-B14F-4D97-AF65-F5344CB8AC3E}">
        <p14:creationId xmlns:p14="http://schemas.microsoft.com/office/powerpoint/2010/main" val="2955851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</p:spTree>
    <p:extLst>
      <p:ext uri="{BB962C8B-B14F-4D97-AF65-F5344CB8AC3E}">
        <p14:creationId xmlns:p14="http://schemas.microsoft.com/office/powerpoint/2010/main" val="324912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Mumba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B27BE-ECE9-4194-B764-AB074B9C1B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Mumbai, India</a:t>
            </a:r>
          </a:p>
        </p:txBody>
      </p:sp>
    </p:spTree>
    <p:extLst>
      <p:ext uri="{BB962C8B-B14F-4D97-AF65-F5344CB8AC3E}">
        <p14:creationId xmlns:p14="http://schemas.microsoft.com/office/powerpoint/2010/main" val="1439460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ao Pa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960B1E-2ECE-4161-826E-E07FFB783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Sao Paulo, Brazil</a:t>
            </a:r>
          </a:p>
        </p:txBody>
      </p:sp>
    </p:spTree>
    <p:extLst>
      <p:ext uri="{BB962C8B-B14F-4D97-AF65-F5344CB8AC3E}">
        <p14:creationId xmlns:p14="http://schemas.microsoft.com/office/powerpoint/2010/main" val="252933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eou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0730D-9B43-46AB-B403-5767B2053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Seoul, South Korea</a:t>
            </a:r>
          </a:p>
        </p:txBody>
      </p:sp>
    </p:spTree>
    <p:extLst>
      <p:ext uri="{BB962C8B-B14F-4D97-AF65-F5344CB8AC3E}">
        <p14:creationId xmlns:p14="http://schemas.microsoft.com/office/powerpoint/2010/main" val="428870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ingapo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4CA139-FA58-4871-B272-49F8EFF50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Singapore</a:t>
            </a:r>
          </a:p>
        </p:txBody>
      </p:sp>
    </p:spTree>
    <p:extLst>
      <p:ext uri="{BB962C8B-B14F-4D97-AF65-F5344CB8AC3E}">
        <p14:creationId xmlns:p14="http://schemas.microsoft.com/office/powerpoint/2010/main" val="4214585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tockhol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1C468-E45A-4CEB-B1A0-6BEB92654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Stockholm, Sweden</a:t>
            </a:r>
          </a:p>
        </p:txBody>
      </p:sp>
    </p:spTree>
    <p:extLst>
      <p:ext uri="{BB962C8B-B14F-4D97-AF65-F5344CB8AC3E}">
        <p14:creationId xmlns:p14="http://schemas.microsoft.com/office/powerpoint/2010/main" val="1788523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Hong Ko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37EB0-3E44-4294-88FB-CDAB5D37AB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D65F6-79E5-40B8-823B-2D765E029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BD4BD-096B-42D4-BCCC-34DD12190EA7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Hong Kong, China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5E1281-CD8F-4E29-A202-6B893C2CB5B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8C18388B-3088-40E8-ABB1-C045F8B4C2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2DD28-CC21-4BDF-9992-2F2F6C514B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38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Sydn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DC6CE-A6D7-4134-BECB-AD7626BF76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Sydney, Australia</a:t>
            </a:r>
          </a:p>
        </p:txBody>
      </p:sp>
    </p:spTree>
    <p:extLst>
      <p:ext uri="{BB962C8B-B14F-4D97-AF65-F5344CB8AC3E}">
        <p14:creationId xmlns:p14="http://schemas.microsoft.com/office/powerpoint/2010/main" val="6266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el Aviv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04AACE-461C-46C6-98CC-EB9A5FE54B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Tel Aviv, Israel</a:t>
            </a:r>
          </a:p>
        </p:txBody>
      </p:sp>
    </p:spTree>
    <p:extLst>
      <p:ext uri="{BB962C8B-B14F-4D97-AF65-F5344CB8AC3E}">
        <p14:creationId xmlns:p14="http://schemas.microsoft.com/office/powerpoint/2010/main" val="1764995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Toron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FA061-FC66-4293-AF90-9EA2AD87F3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Toronto, Ontario</a:t>
            </a:r>
          </a:p>
        </p:txBody>
      </p:sp>
    </p:spTree>
    <p:extLst>
      <p:ext uri="{BB962C8B-B14F-4D97-AF65-F5344CB8AC3E}">
        <p14:creationId xmlns:p14="http://schemas.microsoft.com/office/powerpoint/2010/main" val="99036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- Washington, D.C.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1E02D8-5C05-4272-BA0F-0E2969F9F7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generated with very high confidence">
            <a:extLst>
              <a:ext uri="{FF2B5EF4-FFF2-40B4-BE49-F238E27FC236}">
                <a16:creationId xmlns:a16="http://schemas.microsoft.com/office/drawing/2014/main" id="{4E890763-C8B3-4A75-A976-F589AB0BA0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4EBE55-5E46-48C2-A2DA-89E068769E8D}"/>
              </a:ext>
            </a:extLst>
          </p:cNvPr>
          <p:cNvSpPr/>
          <p:nvPr userDrawn="1"/>
        </p:nvSpPr>
        <p:spPr bwMode="white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C5D200-6CEC-4229-8BC0-917AEB6D93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D14322-0427-4F0E-8DED-539BC2C49B74}"/>
              </a:ext>
            </a:extLst>
          </p:cNvPr>
          <p:cNvSpPr/>
          <p:nvPr userDrawn="1"/>
        </p:nvSpPr>
        <p:spPr bwMode="white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6216">
                      <a:schemeClr val="tx1"/>
                    </a:gs>
                    <a:gs pos="3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Washington, D.C.</a:t>
            </a:r>
          </a:p>
        </p:txBody>
      </p:sp>
    </p:spTree>
    <p:extLst>
      <p:ext uri="{BB962C8B-B14F-4D97-AF65-F5344CB8AC3E}">
        <p14:creationId xmlns:p14="http://schemas.microsoft.com/office/powerpoint/2010/main" val="1152778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44861-E1A0-40D6-8C8C-27C4D41A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1528" y="860"/>
            <a:ext cx="12188944" cy="6856281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79778"/>
            <a:ext cx="75895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7589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761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white"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750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832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Johannesbur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3D1353-C378-4EB9-86AA-27082DCB7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34657-DE70-4DD3-A561-5E69B9CDE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A5C11B-A688-4A85-AD8E-924D9ABB2113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Johannesburg, South Africa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0F1AE-B4AD-4CA1-9E5C-0EE38A4EA2A6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A9DED20B-F03D-4F38-8470-5775DF78D6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FED5F8-DF83-4D2E-9192-81D462E7A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587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96468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708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546628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278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white"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273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Lond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61230B-5238-4A52-A85A-8767C4E9ED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A18902-BF59-4479-A537-66FD1E35D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85FA9F-28EA-426A-818A-41EFF4195844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London, England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F1D7A-3374-48EF-8521-9E6666DCE2DA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635907B1-6FE9-48EB-BB73-30EEA8608C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9A3ED0-664E-48A5-8F62-D85C153B7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9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2549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exico Cit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AC206-0445-4EDF-BDD9-EDE7806E8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24E78-9E7B-4F5A-BB26-F9F2C2874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69C56B-55C7-47C1-895B-831CB28D85F6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Mexico City, Mexico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1343A7-AC17-45FD-A391-6F45766667FC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1FCA9EAB-6A53-4FB0-BA89-615D83D0592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3C3EF-2C9C-430B-A39C-5925A8CBE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 - Mil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F18C4-D875-4888-9D49-9BF2F9BF62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D35D14-6F97-4F68-8A45-18D88B5FE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0" y="0"/>
            <a:ext cx="12188944" cy="6856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F6F04-76A7-4674-B48C-86896E9D24AE}"/>
              </a:ext>
            </a:extLst>
          </p:cNvPr>
          <p:cNvSpPr/>
          <p:nvPr userDrawn="1"/>
        </p:nvSpPr>
        <p:spPr bwMode="black">
          <a:xfrm>
            <a:off x="558800" y="4833843"/>
            <a:ext cx="3156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802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Milan, Italy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CC482-7D54-4142-B7D5-F91D12D5B04E}"/>
              </a:ext>
            </a:extLst>
          </p:cNvPr>
          <p:cNvSpPr/>
          <p:nvPr userDrawn="1"/>
        </p:nvSpPr>
        <p:spPr bwMode="black">
          <a:xfrm>
            <a:off x="558800" y="3876645"/>
            <a:ext cx="4171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5405">
                      <a:srgbClr val="282828"/>
                    </a:gs>
                    <a:gs pos="16216">
                      <a:srgbClr val="282828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 Explore. Connect.</a:t>
            </a:r>
          </a:p>
        </p:txBody>
      </p:sp>
      <p:pic>
        <p:nvPicPr>
          <p:cNvPr id="15" name="MS logo gray - EMF" descr="Microsoft logo, gray text version">
            <a:extLst>
              <a:ext uri="{FF2B5EF4-FFF2-40B4-BE49-F238E27FC236}">
                <a16:creationId xmlns:a16="http://schemas.microsoft.com/office/drawing/2014/main" id="{3F86CAB5-0BF5-4F08-B9D7-636182E4E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588729-EF46-4B53-BF14-910CED0D1E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9" y="2292759"/>
            <a:ext cx="4170171" cy="1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4" r:id="rId1"/>
    <p:sldLayoutId id="2147484695" r:id="rId2"/>
    <p:sldLayoutId id="2147484696" r:id="rId3"/>
    <p:sldLayoutId id="2147484697" r:id="rId4"/>
    <p:sldLayoutId id="2147484698" r:id="rId5"/>
    <p:sldLayoutId id="2147484699" r:id="rId6"/>
    <p:sldLayoutId id="2147484700" r:id="rId7"/>
    <p:sldLayoutId id="2147484701" r:id="rId8"/>
    <p:sldLayoutId id="2147484702" r:id="rId9"/>
    <p:sldLayoutId id="2147484703" r:id="rId10"/>
    <p:sldLayoutId id="2147484704" r:id="rId11"/>
    <p:sldLayoutId id="2147484705" r:id="rId12"/>
    <p:sldLayoutId id="2147484706" r:id="rId13"/>
    <p:sldLayoutId id="2147484707" r:id="rId14"/>
    <p:sldLayoutId id="2147484708" r:id="rId15"/>
    <p:sldLayoutId id="2147484709" r:id="rId16"/>
    <p:sldLayoutId id="2147484710" r:id="rId17"/>
    <p:sldLayoutId id="2147484711" r:id="rId18"/>
    <p:sldLayoutId id="2147484712" r:id="rId19"/>
    <p:sldLayoutId id="2147484240" r:id="rId20"/>
    <p:sldLayoutId id="2147484241" r:id="rId21"/>
    <p:sldLayoutId id="2147484474" r:id="rId22"/>
    <p:sldLayoutId id="2147484245" r:id="rId23"/>
    <p:sldLayoutId id="2147484247" r:id="rId24"/>
    <p:sldLayoutId id="2147484603" r:id="rId25"/>
    <p:sldLayoutId id="2147484645" r:id="rId26"/>
    <p:sldLayoutId id="2147484646" r:id="rId27"/>
    <p:sldLayoutId id="2147484647" r:id="rId28"/>
    <p:sldLayoutId id="2147484683" r:id="rId29"/>
    <p:sldLayoutId id="2147484685" r:id="rId30"/>
    <p:sldLayoutId id="2147484687" r:id="rId31"/>
    <p:sldLayoutId id="2147484256" r:id="rId32"/>
    <p:sldLayoutId id="2147484585" r:id="rId33"/>
    <p:sldLayoutId id="2147484692" r:id="rId34"/>
    <p:sldLayoutId id="214748426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73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4" r:id="rId1"/>
    <p:sldLayoutId id="2147484580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577" r:id="rId19"/>
    <p:sldLayoutId id="2147484673" r:id="rId20"/>
    <p:sldLayoutId id="2147484674" r:id="rId21"/>
    <p:sldLayoutId id="2147484675" r:id="rId22"/>
    <p:sldLayoutId id="2147484676" r:id="rId23"/>
    <p:sldLayoutId id="2147484677" r:id="rId24"/>
    <p:sldLayoutId id="2147484679" r:id="rId25"/>
    <p:sldLayoutId id="2147484680" r:id="rId26"/>
    <p:sldLayoutId id="2147484681" r:id="rId27"/>
    <p:sldLayoutId id="2147484682" r:id="rId28"/>
    <p:sldLayoutId id="2147484249" r:id="rId29"/>
    <p:sldLayoutId id="2147484582" r:id="rId30"/>
    <p:sldLayoutId id="2147484584" r:id="rId31"/>
    <p:sldLayoutId id="2147484689" r:id="rId32"/>
    <p:sldLayoutId id="2147484691" r:id="rId33"/>
    <p:sldLayoutId id="2147484299" r:id="rId34"/>
    <p:sldLayoutId id="2147484693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58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resource-manager/resource-group-template-functio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62822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5FC-D3A1-4028-AA3B-20F2C3EF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T-Shirt Sizing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7CF2CF-30F7-4EFB-B44A-6803D66D9D61}"/>
              </a:ext>
            </a:extLst>
          </p:cNvPr>
          <p:cNvGrpSpPr/>
          <p:nvPr/>
        </p:nvGrpSpPr>
        <p:grpSpPr>
          <a:xfrm>
            <a:off x="3930239" y="2561285"/>
            <a:ext cx="1905000" cy="1905000"/>
            <a:chOff x="1031612" y="2476500"/>
            <a:chExt cx="1905000" cy="1905000"/>
          </a:xfrm>
        </p:grpSpPr>
        <p:pic>
          <p:nvPicPr>
            <p:cNvPr id="1026" name="Picture 2" descr="Image result for shirt icon">
              <a:extLst>
                <a:ext uri="{FF2B5EF4-FFF2-40B4-BE49-F238E27FC236}">
                  <a16:creationId xmlns:a16="http://schemas.microsoft.com/office/drawing/2014/main" id="{BA5261CA-57B6-458A-9F36-D26D9007F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12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60ED65-8F53-49F9-AF15-53C780838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257" y="3047681"/>
              <a:ext cx="557940" cy="76263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FCB83A-3BED-4348-BE9F-7ACF3A304FB9}"/>
              </a:ext>
            </a:extLst>
          </p:cNvPr>
          <p:cNvGrpSpPr/>
          <p:nvPr/>
        </p:nvGrpSpPr>
        <p:grpSpPr>
          <a:xfrm>
            <a:off x="6344257" y="1258847"/>
            <a:ext cx="3207438" cy="3207438"/>
            <a:chOff x="1031612" y="2476500"/>
            <a:chExt cx="1905000" cy="1905000"/>
          </a:xfrm>
        </p:grpSpPr>
        <p:pic>
          <p:nvPicPr>
            <p:cNvPr id="11" name="Picture 2" descr="Image result for shirt icon">
              <a:extLst>
                <a:ext uri="{FF2B5EF4-FFF2-40B4-BE49-F238E27FC236}">
                  <a16:creationId xmlns:a16="http://schemas.microsoft.com/office/drawing/2014/main" id="{08305551-58C0-4F7F-9189-748468DE6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12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D0061F-ED48-4103-97A4-5B2D69D20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257" y="3047681"/>
              <a:ext cx="557940" cy="76263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D642B3-DADF-4A2C-A61D-6EF0EBEF087A}"/>
              </a:ext>
            </a:extLst>
          </p:cNvPr>
          <p:cNvGrpSpPr/>
          <p:nvPr/>
        </p:nvGrpSpPr>
        <p:grpSpPr>
          <a:xfrm>
            <a:off x="1688534" y="3218207"/>
            <a:ext cx="1248078" cy="1248078"/>
            <a:chOff x="1031612" y="2476500"/>
            <a:chExt cx="1905000" cy="1905000"/>
          </a:xfrm>
        </p:grpSpPr>
        <p:pic>
          <p:nvPicPr>
            <p:cNvPr id="14" name="Picture 2" descr="Image result for shirt icon">
              <a:extLst>
                <a:ext uri="{FF2B5EF4-FFF2-40B4-BE49-F238E27FC236}">
                  <a16:creationId xmlns:a16="http://schemas.microsoft.com/office/drawing/2014/main" id="{459D16CE-8A80-48B9-88A5-E7C1A26D0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612" y="24765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5E1B440-87C6-4830-903B-66E29611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257" y="3047681"/>
              <a:ext cx="557940" cy="762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6693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ED2D-239F-4A19-A027-BCD655D5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Conditions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3159C9-E806-4FF3-9725-17940EFEF13F}"/>
              </a:ext>
            </a:extLst>
          </p:cNvPr>
          <p:cNvSpPr/>
          <p:nvPr/>
        </p:nvSpPr>
        <p:spPr>
          <a:xfrm>
            <a:off x="588262" y="1390455"/>
            <a:ext cx="110779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E06C75"/>
                </a:solidFill>
                <a:latin typeface="Consolas" panose="020B0609020204030204" pitchFamily="49" charset="0"/>
              </a:rPr>
              <a:t>"condition"</a:t>
            </a:r>
            <a:r>
              <a:rPr lang="en-GB" sz="3600" dirty="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GB" sz="3600" dirty="0">
                <a:solidFill>
                  <a:srgbClr val="98C379"/>
                </a:solidFill>
                <a:latin typeface="Consolas" panose="020B0609020204030204" pitchFamily="49" charset="0"/>
              </a:rPr>
              <a:t>"[equals(parameters('</a:t>
            </a:r>
            <a:r>
              <a:rPr lang="en-GB" sz="3600" dirty="0" err="1">
                <a:solidFill>
                  <a:srgbClr val="98C379"/>
                </a:solidFill>
                <a:latin typeface="Consolas" panose="020B0609020204030204" pitchFamily="49" charset="0"/>
              </a:rPr>
              <a:t>NetworkInterfaceType</a:t>
            </a:r>
            <a:r>
              <a:rPr lang="en-GB" sz="3600" dirty="0">
                <a:solidFill>
                  <a:srgbClr val="98C379"/>
                </a:solidFill>
                <a:latin typeface="Consolas" panose="020B0609020204030204" pitchFamily="49" charset="0"/>
              </a:rPr>
              <a:t>'),'Public')]"</a:t>
            </a:r>
            <a:endParaRPr lang="en-GB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22E5AD-F658-4040-BCC4-4DC0A1401918}"/>
              </a:ext>
            </a:extLst>
          </p:cNvPr>
          <p:cNvSpPr/>
          <p:nvPr/>
        </p:nvSpPr>
        <p:spPr>
          <a:xfrm>
            <a:off x="588262" y="3745980"/>
            <a:ext cx="122285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E06C75"/>
                </a:solidFill>
                <a:latin typeface="Consolas" panose="020B0609020204030204" pitchFamily="49" charset="0"/>
              </a:rPr>
              <a:t>"</a:t>
            </a:r>
            <a:r>
              <a:rPr lang="en-GB" sz="3600" dirty="0" err="1">
                <a:solidFill>
                  <a:srgbClr val="E06C75"/>
                </a:solidFill>
                <a:latin typeface="Consolas" panose="020B0609020204030204" pitchFamily="49" charset="0"/>
              </a:rPr>
              <a:t>publicIPAddress</a:t>
            </a:r>
            <a:r>
              <a:rPr lang="en-GB" sz="3600" dirty="0">
                <a:solidFill>
                  <a:srgbClr val="E06C75"/>
                </a:solidFill>
                <a:latin typeface="Consolas" panose="020B0609020204030204" pitchFamily="49" charset="0"/>
              </a:rPr>
              <a:t>"</a:t>
            </a:r>
            <a:r>
              <a:rPr lang="en-GB" sz="3600" dirty="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GB" sz="3600" dirty="0">
                <a:solidFill>
                  <a:srgbClr val="98C379"/>
                </a:solidFill>
                <a:latin typeface="Consolas" panose="020B0609020204030204" pitchFamily="49" charset="0"/>
              </a:rPr>
              <a:t>"[if(variables('</a:t>
            </a:r>
            <a:r>
              <a:rPr lang="en-GB" sz="3600" dirty="0" err="1">
                <a:solidFill>
                  <a:srgbClr val="98C379"/>
                </a:solidFill>
                <a:latin typeface="Consolas" panose="020B0609020204030204" pitchFamily="49" charset="0"/>
              </a:rPr>
              <a:t>requirePublicIP</a:t>
            </a:r>
            <a:r>
              <a:rPr lang="en-GB" sz="3600" dirty="0">
                <a:solidFill>
                  <a:srgbClr val="98C379"/>
                </a:solidFill>
                <a:latin typeface="Consolas" panose="020B0609020204030204" pitchFamily="49" charset="0"/>
              </a:rPr>
              <a:t>'), variables('publicIP1'), json('null'))]"</a:t>
            </a:r>
            <a:r>
              <a:rPr lang="en-GB" sz="36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endParaRPr lang="en-GB" sz="36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80561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476-0074-4A2A-9068-E53E0E6E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7. Deployment Modes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6005D2-06C7-4147-93E3-CE5996A8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5440" y="1842492"/>
            <a:ext cx="1394460" cy="13944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96392A-5D15-41E9-8132-69385D7E5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440" y="3947160"/>
            <a:ext cx="1337310" cy="1337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5845FE-6DA0-4CE4-B61D-FAA416CF02BF}"/>
              </a:ext>
            </a:extLst>
          </p:cNvPr>
          <p:cNvSpPr txBox="1"/>
          <p:nvPr/>
        </p:nvSpPr>
        <p:spPr>
          <a:xfrm>
            <a:off x="3977640" y="1987510"/>
            <a:ext cx="39957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Incremental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F1CA6-0508-4006-816B-D456F46AFE76}"/>
              </a:ext>
            </a:extLst>
          </p:cNvPr>
          <p:cNvSpPr txBox="1"/>
          <p:nvPr/>
        </p:nvSpPr>
        <p:spPr>
          <a:xfrm>
            <a:off x="3977640" y="3947160"/>
            <a:ext cx="328654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Complete</a:t>
            </a:r>
          </a:p>
        </p:txBody>
      </p:sp>
    </p:spTree>
    <p:extLst>
      <p:ext uri="{BB962C8B-B14F-4D97-AF65-F5344CB8AC3E}">
        <p14:creationId xmlns:p14="http://schemas.microsoft.com/office/powerpoint/2010/main" val="11621453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582B-664D-4DDC-9DD9-139AE773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8. Subscription Level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A0E6A72-7FA1-4919-91C4-A1E804936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6140" y="1927020"/>
            <a:ext cx="2336780" cy="23367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E39CC8E-8015-47BA-9E8F-B57BE6036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7977" y="1350235"/>
            <a:ext cx="4496045" cy="349035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9DA30E8-7642-4933-B38A-A1722F392A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89079" y="2151545"/>
            <a:ext cx="1887729" cy="18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94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55013-EA41-4385-9394-6267176C3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GB" dirty="0"/>
              <a:t>9. Testing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BE483-D244-4AF0-8F86-44D078B3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87" y="1124935"/>
            <a:ext cx="6409524" cy="5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446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476-0074-4A2A-9068-E53E0E6E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10. Container Jobs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701AFB-FB29-4AA4-987A-3B04D8628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3041" y="2149950"/>
            <a:ext cx="2383373" cy="23833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E0C4A0C-BB51-4E96-81E9-7FEE2C5B6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0596" y="2542750"/>
            <a:ext cx="1772500" cy="1772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4AD4DC6-50C9-45B4-AC6D-72338ACD1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5040" y="2666728"/>
            <a:ext cx="1413340" cy="141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957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00E6-2E19-40F0-8C20-2962FCC5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11. External Providers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BAC5-E2C4-4953-9CD8-CE5A0D9584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E06C75"/>
                </a:solidFill>
                <a:latin typeface="Consolas" panose="020B0609020204030204" pitchFamily="49" charset="0"/>
              </a:rPr>
              <a:t>"type"</a:t>
            </a:r>
            <a:r>
              <a:rPr lang="en-GB" b="1" dirty="0">
                <a:solidFill>
                  <a:srgbClr val="BBBBBB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GB" b="1" dirty="0" err="1">
                <a:solidFill>
                  <a:srgbClr val="98C379"/>
                </a:solidFill>
                <a:latin typeface="Consolas" panose="020B0609020204030204" pitchFamily="49" charset="0"/>
              </a:rPr>
              <a:t>Microsoft.TerraformOSS</a:t>
            </a:r>
            <a:r>
              <a:rPr lang="en-GB" b="1" dirty="0">
                <a:solidFill>
                  <a:srgbClr val="98C379"/>
                </a:solidFill>
                <a:latin typeface="Consolas" panose="020B0609020204030204" pitchFamily="49" charset="0"/>
              </a:rPr>
              <a:t>/</a:t>
            </a:r>
            <a:r>
              <a:rPr lang="en-GB" b="1" dirty="0" err="1">
                <a:solidFill>
                  <a:srgbClr val="98C379"/>
                </a:solidFill>
                <a:latin typeface="Consolas" panose="020B0609020204030204" pitchFamily="49" charset="0"/>
              </a:rPr>
              <a:t>providerregistrations</a:t>
            </a:r>
            <a:r>
              <a:rPr lang="en-GB" b="1" dirty="0">
                <a:solidFill>
                  <a:srgbClr val="98C379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BBBBBB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D56AE-2D3A-4AAE-8A02-8E5A5588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57" y="2303615"/>
            <a:ext cx="8439071" cy="272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231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E848-93CD-46D7-8EAE-78DD126B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12. 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B1355-750A-48C9-A4FA-2DB64C407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18" y="1167588"/>
            <a:ext cx="9103177" cy="55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658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E848-93CD-46D7-8EAE-78DD126B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13. Continuous Delivery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8C9358-CC5A-4F4F-A9CB-AEB969B71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89" y="1778924"/>
            <a:ext cx="2820785" cy="2820785"/>
          </a:xfrm>
          <a:prstGeom prst="rect">
            <a:avLst/>
          </a:prstGeom>
        </p:spPr>
      </p:pic>
      <p:pic>
        <p:nvPicPr>
          <p:cNvPr id="1036" name="Picture 12" descr="Image result for azure repos">
            <a:extLst>
              <a:ext uri="{FF2B5EF4-FFF2-40B4-BE49-F238E27FC236}">
                <a16:creationId xmlns:a16="http://schemas.microsoft.com/office/drawing/2014/main" id="{3715C744-BFAE-445E-91EA-A78CC950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240" y="2172393"/>
            <a:ext cx="2427316" cy="242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zure pipelines">
            <a:extLst>
              <a:ext uri="{FF2B5EF4-FFF2-40B4-BE49-F238E27FC236}">
                <a16:creationId xmlns:a16="http://schemas.microsoft.com/office/drawing/2014/main" id="{70C938AD-B9F1-404E-AF61-5076EF8D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821" y="2295698"/>
            <a:ext cx="2304011" cy="230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155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4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black">
          <a:xfrm>
            <a:off x="584200" y="2425780"/>
            <a:ext cx="7589520" cy="1107996"/>
          </a:xfrm>
        </p:spPr>
        <p:txBody>
          <a:bodyPr/>
          <a:lstStyle/>
          <a:p>
            <a:r>
              <a:rPr lang="en-US" dirty="0"/>
              <a:t>Azure Resource Manager Templates</a:t>
            </a:r>
            <a:br>
              <a:rPr lang="en-US" dirty="0"/>
            </a:br>
            <a:r>
              <a:rPr lang="en-US" dirty="0"/>
              <a:t>Tips, Tricks and Advance Techniques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black"/>
        <p:txBody>
          <a:bodyPr/>
          <a:lstStyle/>
          <a:p>
            <a:r>
              <a:rPr lang="en-US" dirty="0"/>
              <a:t>Sam Cogan</a:t>
            </a:r>
          </a:p>
        </p:txBody>
      </p:sp>
    </p:spTree>
    <p:extLst>
      <p:ext uri="{BB962C8B-B14F-4D97-AF65-F5344CB8AC3E}">
        <p14:creationId xmlns:p14="http://schemas.microsoft.com/office/powerpoint/2010/main" val="411610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itle762406932">
            <a:extLst>
              <a:ext uri="{FF2B5EF4-FFF2-40B4-BE49-F238E27FC236}">
                <a16:creationId xmlns:a16="http://schemas.microsoft.com/office/drawing/2014/main" id="{B30C97EC-7944-40A1-AC85-267EC28D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103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85AD0-3F62-4097-9A0B-52503617CEEB}"/>
              </a:ext>
            </a:extLst>
          </p:cNvPr>
          <p:cNvSpPr txBox="1"/>
          <p:nvPr/>
        </p:nvSpPr>
        <p:spPr>
          <a:xfrm>
            <a:off x="3769625" y="2210308"/>
            <a:ext cx="4652749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4800" dirty="0">
                <a:solidFill>
                  <a:schemeClr val="accent1"/>
                </a:solidFill>
              </a:rPr>
              <a:t>Sam Cogan</a:t>
            </a:r>
          </a:p>
          <a:p>
            <a:pPr algn="l"/>
            <a:b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Solution Architect – Willis Towers Watson</a:t>
            </a:r>
          </a:p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MVP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9031E5-60C4-4506-ADDD-672D6082EF72}"/>
              </a:ext>
            </a:extLst>
          </p:cNvPr>
          <p:cNvSpPr txBox="1"/>
          <p:nvPr/>
        </p:nvSpPr>
        <p:spPr>
          <a:xfrm>
            <a:off x="4127418" y="4472989"/>
            <a:ext cx="28363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DC89AC-5E65-4433-8C7C-95FEEB534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69625" y="4472988"/>
            <a:ext cx="307778" cy="307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6777C-3DC5-4C5A-81E7-9D051DD2A2B1}"/>
              </a:ext>
            </a:extLst>
          </p:cNvPr>
          <p:cNvSpPr txBox="1"/>
          <p:nvPr/>
        </p:nvSpPr>
        <p:spPr>
          <a:xfrm>
            <a:off x="4127418" y="4823234"/>
            <a:ext cx="1401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6059F0-D4CA-471B-8B1B-1D6278D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9625" y="4823234"/>
            <a:ext cx="30777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6523EB-E142-4FB2-ADF9-508BE28F74A6}"/>
              </a:ext>
            </a:extLst>
          </p:cNvPr>
          <p:cNvSpPr txBox="1"/>
          <p:nvPr/>
        </p:nvSpPr>
        <p:spPr>
          <a:xfrm>
            <a:off x="4127418" y="5173479"/>
            <a:ext cx="12583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sam-cogan</a:t>
            </a:r>
            <a:endParaRPr lang="en-GB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A7EAC3-A41C-4800-A487-0238E56FBF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72602" y="51764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2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766F-C534-403E-92A1-86AFA261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21D8-BF6C-41C7-92B1-E1097B0BC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515356"/>
          </a:xfrm>
        </p:spPr>
        <p:txBody>
          <a:bodyPr/>
          <a:lstStyle/>
          <a:p>
            <a:r>
              <a:rPr lang="en-GB" b="1" dirty="0"/>
              <a:t>Numeric</a:t>
            </a:r>
            <a:r>
              <a:rPr lang="en-GB" dirty="0"/>
              <a:t> – add, div, min, max, </a:t>
            </a:r>
            <a:r>
              <a:rPr lang="en-GB" dirty="0" err="1"/>
              <a:t>copyIndex</a:t>
            </a:r>
            <a:endParaRPr lang="en-GB" dirty="0"/>
          </a:p>
          <a:p>
            <a:r>
              <a:rPr lang="en-GB" b="1" dirty="0"/>
              <a:t>String</a:t>
            </a:r>
            <a:r>
              <a:rPr lang="en-GB" dirty="0"/>
              <a:t> – </a:t>
            </a:r>
            <a:r>
              <a:rPr lang="en-GB" dirty="0" err="1"/>
              <a:t>concat</a:t>
            </a:r>
            <a:r>
              <a:rPr lang="en-GB" dirty="0"/>
              <a:t>, contains, split, replace, trim</a:t>
            </a:r>
          </a:p>
          <a:p>
            <a:r>
              <a:rPr lang="en-GB" b="1" dirty="0"/>
              <a:t>Resource</a:t>
            </a:r>
            <a:r>
              <a:rPr lang="en-GB" dirty="0"/>
              <a:t> – List Keys, </a:t>
            </a:r>
            <a:r>
              <a:rPr lang="en-GB" dirty="0" err="1"/>
              <a:t>ResourceGroup</a:t>
            </a:r>
            <a:endParaRPr lang="en-GB" dirty="0"/>
          </a:p>
          <a:p>
            <a:r>
              <a:rPr lang="en-GB" b="1" dirty="0"/>
              <a:t>Deployment</a:t>
            </a:r>
            <a:r>
              <a:rPr lang="en-GB" dirty="0"/>
              <a:t> – Parameters, Variables</a:t>
            </a:r>
          </a:p>
          <a:p>
            <a:r>
              <a:rPr lang="en-GB" b="1" dirty="0"/>
              <a:t>Comparison</a:t>
            </a:r>
            <a:r>
              <a:rPr lang="en-GB" dirty="0"/>
              <a:t> – equals, greater, less</a:t>
            </a:r>
          </a:p>
          <a:p>
            <a:r>
              <a:rPr lang="en-GB" b="1" dirty="0"/>
              <a:t>Logical </a:t>
            </a:r>
            <a:r>
              <a:rPr lang="en-GB" dirty="0"/>
              <a:t>– and, or, not, if</a:t>
            </a:r>
          </a:p>
          <a:p>
            <a:r>
              <a:rPr lang="en-GB" b="1" dirty="0"/>
              <a:t>Array – </a:t>
            </a:r>
            <a:r>
              <a:rPr lang="en-GB" dirty="0" err="1"/>
              <a:t>concat</a:t>
            </a:r>
            <a:r>
              <a:rPr lang="en-GB" dirty="0"/>
              <a:t>, length, range, take, union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https://docs.microsoft.com/en-us/azure/azure-resource-manager/resource-group-template-functions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01729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CAEF-DD1E-466B-926D-F933EB6C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User Defined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094C8-AAAF-4884-A282-F35226DAC5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979277"/>
          </a:xfrm>
        </p:spPr>
        <p:txBody>
          <a:bodyPr/>
          <a:lstStyle/>
          <a:p>
            <a:pPr marL="0" indent="0">
              <a:buNone/>
            </a:pPr>
            <a:r>
              <a:rPr lang="en-GB" sz="4000" dirty="0">
                <a:solidFill>
                  <a:srgbClr val="E06C75"/>
                </a:solidFill>
                <a:latin typeface="Consolas" panose="020B0609020204030204" pitchFamily="49" charset="0"/>
              </a:rPr>
              <a:t>"value"</a:t>
            </a:r>
            <a:r>
              <a:rPr lang="en-GB" sz="40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"[take(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concat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toLower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(replace(parameters('prefix'),' ','-')), 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uniqueString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resourceGroup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().</a:t>
            </a:r>
            <a:r>
              <a:rPr lang="en-GB" sz="4000" dirty="0" err="1">
                <a:solidFill>
                  <a:srgbClr val="98C379"/>
                </a:solidFill>
                <a:latin typeface="Consolas" panose="020B0609020204030204" pitchFamily="49" charset="0"/>
              </a:rPr>
              <a:t>id,parameters</a:t>
            </a:r>
            <a:r>
              <a:rPr lang="en-GB" sz="4000" dirty="0">
                <a:solidFill>
                  <a:srgbClr val="98C379"/>
                </a:solidFill>
                <a:latin typeface="Consolas" panose="020B0609020204030204" pitchFamily="49" charset="0"/>
              </a:rPr>
              <a:t>('prefix'))),15)]"</a:t>
            </a:r>
            <a:r>
              <a:rPr lang="en-GB" sz="40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66892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2DC4-39F6-4F21-B6AD-4EE31E3F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1CAC6-E3C7-4196-83E7-FAA14573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530713"/>
            <a:ext cx="10876190" cy="73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593603-CC1A-4119-B876-877805EDF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2" y="2783560"/>
            <a:ext cx="11507757" cy="12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858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C813-7D13-4BF9-A3E8-CD86ED686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Nested Templates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E421CD5-0BE0-4F26-9520-4EDEF107F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5882" y="1807930"/>
            <a:ext cx="1143486" cy="11434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D8597F-401D-4DAF-8B63-E9DC8D80D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3748" y="3275628"/>
            <a:ext cx="1077479" cy="107747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2E35D8A-9693-4F15-B1D7-B249C9518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4836" y="3275628"/>
            <a:ext cx="1077479" cy="10774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6DE7D41-3C63-4766-A107-660CFAE45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5924" y="3275628"/>
            <a:ext cx="1077479" cy="107747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F4597E-645C-475C-AB4D-E3F8D3263EC2}"/>
              </a:ext>
            </a:extLst>
          </p:cNvPr>
          <p:cNvCxnSpPr/>
          <p:nvPr/>
        </p:nvCxnSpPr>
        <p:spPr>
          <a:xfrm flipH="1">
            <a:off x="3593534" y="2807266"/>
            <a:ext cx="851302" cy="41934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BBF67C-CF82-4968-B5F3-A3C5017C2C57}"/>
              </a:ext>
            </a:extLst>
          </p:cNvPr>
          <p:cNvCxnSpPr/>
          <p:nvPr/>
        </p:nvCxnSpPr>
        <p:spPr>
          <a:xfrm>
            <a:off x="4857386" y="2886378"/>
            <a:ext cx="0" cy="32858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31EBEC-7476-48B6-B8DA-09AF3E2A467B}"/>
              </a:ext>
            </a:extLst>
          </p:cNvPr>
          <p:cNvCxnSpPr/>
          <p:nvPr/>
        </p:nvCxnSpPr>
        <p:spPr>
          <a:xfrm>
            <a:off x="5719368" y="2871332"/>
            <a:ext cx="506706" cy="355277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840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5C9E-3EE4-4256-92EC-74399015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Nested Templates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27769-5992-4ACD-BB99-E965031D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57" y="1303438"/>
            <a:ext cx="73152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640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1015_Microsoft_Ignite_Tour_Template_Light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61D4C8A2-AA1C-40FD-BE83-98B787236EBC}"/>
    </a:ext>
  </a:extLst>
</a:theme>
</file>

<file path=ppt/theme/theme2.xml><?xml version="1.0" encoding="utf-8"?>
<a:theme xmlns:a="http://schemas.openxmlformats.org/drawingml/2006/main" name="5-51015_Microsoft_Ignite_Tour_Template_Dark">
  <a:themeElements>
    <a:clrScheme name="Ignite Tour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Tour_Template_16x9.potx" id="{3684D0E4-1AB7-4635-8939-43F354FF4D74}" vid="{95B10069-5E4D-42D1-A072-8EC892D88E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dcf5ddc1-fb1d-440f-849a-6450bddbaed7"/>
    <ds:schemaRef ds:uri="http://purl.org/dc/terms/"/>
    <ds:schemaRef ds:uri="http://schemas.openxmlformats.org/package/2006/metadata/core-properties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558B9E7-745A-43F1-A792-2166BDB2A4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Microsoft_Ignite_Tour_Template_16x9 2019</Template>
  <TotalTime>1817</TotalTime>
  <Words>656</Words>
  <Application>Microsoft Office PowerPoint</Application>
  <PresentationFormat>Widescreen</PresentationFormat>
  <Paragraphs>100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5-51015_Microsoft_Ignite_Tour_Template_Light</vt:lpstr>
      <vt:lpstr>5-51015_Microsoft_Ignite_Tour_Template_Dark</vt:lpstr>
      <vt:lpstr>PowerPoint Presentation</vt:lpstr>
      <vt:lpstr>PowerPoint Presentation</vt:lpstr>
      <vt:lpstr>Azure Resource Manager Templates Tips, Tricks and Advance Techniques</vt:lpstr>
      <vt:lpstr>PowerPoint Presentation</vt:lpstr>
      <vt:lpstr>1. Functions</vt:lpstr>
      <vt:lpstr>2. User Defined Functions</vt:lpstr>
      <vt:lpstr>3. Outputs</vt:lpstr>
      <vt:lpstr>4. Nested Templates</vt:lpstr>
      <vt:lpstr>4. Nested Templates</vt:lpstr>
      <vt:lpstr>5. T-Shirt Sizing</vt:lpstr>
      <vt:lpstr>6. Conditions</vt:lpstr>
      <vt:lpstr>7. Deployment Modes</vt:lpstr>
      <vt:lpstr>8. Subscription Level Deployments</vt:lpstr>
      <vt:lpstr>9. Testing </vt:lpstr>
      <vt:lpstr>10. Container Jobs</vt:lpstr>
      <vt:lpstr>11. External Providers</vt:lpstr>
      <vt:lpstr>12. Visual Studio Code</vt:lpstr>
      <vt:lpstr>13. Continuous Delivery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 Tour</dc:subject>
  <dc:creator>Cogan, Sam (Cambridge)</dc:creator>
  <cp:keywords>Microsoft Ignite Tour</cp:keywords>
  <dc:description/>
  <cp:lastModifiedBy>Sam Cogan</cp:lastModifiedBy>
  <cp:revision>30</cp:revision>
  <dcterms:created xsi:type="dcterms:W3CDTF">2019-02-01T11:38:45Z</dcterms:created>
  <dcterms:modified xsi:type="dcterms:W3CDTF">2019-02-26T08:25:56Z</dcterms:modified>
  <cp:category>Microsoft Ignite Tour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9c700311-1b20-487f-9129-30717d50ca8e_Enabled">
    <vt:lpwstr>True</vt:lpwstr>
  </property>
  <property fmtid="{D5CDD505-2E9C-101B-9397-08002B2CF9AE}" pid="12" name="MSIP_Label_9c700311-1b20-487f-9129-30717d50ca8e_SiteId">
    <vt:lpwstr>76e3921f-489b-4b7e-9547-9ea297add9b5</vt:lpwstr>
  </property>
  <property fmtid="{D5CDD505-2E9C-101B-9397-08002B2CF9AE}" pid="13" name="MSIP_Label_9c700311-1b20-487f-9129-30717d50ca8e_Owner">
    <vt:lpwstr>Sam.Cogan@towerswatson.com</vt:lpwstr>
  </property>
  <property fmtid="{D5CDD505-2E9C-101B-9397-08002B2CF9AE}" pid="14" name="MSIP_Label_9c700311-1b20-487f-9129-30717d50ca8e_SetDate">
    <vt:lpwstr>2019-02-01T20:47:28.6394017Z</vt:lpwstr>
  </property>
  <property fmtid="{D5CDD505-2E9C-101B-9397-08002B2CF9AE}" pid="15" name="MSIP_Label_9c700311-1b20-487f-9129-30717d50ca8e_Name">
    <vt:lpwstr>Confidential</vt:lpwstr>
  </property>
  <property fmtid="{D5CDD505-2E9C-101B-9397-08002B2CF9AE}" pid="16" name="MSIP_Label_9c700311-1b20-487f-9129-30717d50ca8e_Application">
    <vt:lpwstr>Microsoft Azure Information Protection</vt:lpwstr>
  </property>
  <property fmtid="{D5CDD505-2E9C-101B-9397-08002B2CF9AE}" pid="17" name="MSIP_Label_9c700311-1b20-487f-9129-30717d50ca8e_Extended_MSFT_Method">
    <vt:lpwstr>Automatic</vt:lpwstr>
  </property>
  <property fmtid="{D5CDD505-2E9C-101B-9397-08002B2CF9AE}" pid="18" name="MSIP_Label_d347b247-e90e-43a3-9d7b-004f14ae6873_Enabled">
    <vt:lpwstr>True</vt:lpwstr>
  </property>
  <property fmtid="{D5CDD505-2E9C-101B-9397-08002B2CF9AE}" pid="19" name="MSIP_Label_d347b247-e90e-43a3-9d7b-004f14ae6873_SiteId">
    <vt:lpwstr>76e3921f-489b-4b7e-9547-9ea297add9b5</vt:lpwstr>
  </property>
  <property fmtid="{D5CDD505-2E9C-101B-9397-08002B2CF9AE}" pid="20" name="MSIP_Label_d347b247-e90e-43a3-9d7b-004f14ae6873_Owner">
    <vt:lpwstr>Sam.Cogan@towerswatson.com</vt:lpwstr>
  </property>
  <property fmtid="{D5CDD505-2E9C-101B-9397-08002B2CF9AE}" pid="21" name="MSIP_Label_d347b247-e90e-43a3-9d7b-004f14ae6873_SetDate">
    <vt:lpwstr>2019-02-01T20:47:28.6394017Z</vt:lpwstr>
  </property>
  <property fmtid="{D5CDD505-2E9C-101B-9397-08002B2CF9AE}" pid="22" name="MSIP_Label_d347b247-e90e-43a3-9d7b-004f14ae6873_Name">
    <vt:lpwstr>Anyone (No Protection)</vt:lpwstr>
  </property>
  <property fmtid="{D5CDD505-2E9C-101B-9397-08002B2CF9AE}" pid="23" name="MSIP_Label_d347b247-e90e-43a3-9d7b-004f14ae6873_Application">
    <vt:lpwstr>Microsoft Azure Information Protection</vt:lpwstr>
  </property>
  <property fmtid="{D5CDD505-2E9C-101B-9397-08002B2CF9AE}" pid="24" name="MSIP_Label_d347b247-e90e-43a3-9d7b-004f14ae6873_Parent">
    <vt:lpwstr>9c700311-1b20-487f-9129-30717d50ca8e</vt:lpwstr>
  </property>
  <property fmtid="{D5CDD505-2E9C-101B-9397-08002B2CF9AE}" pid="25" name="MSIP_Label_d347b247-e90e-43a3-9d7b-004f14ae6873_Extended_MSFT_Method">
    <vt:lpwstr>Automatic</vt:lpwstr>
  </property>
  <property fmtid="{D5CDD505-2E9C-101B-9397-08002B2CF9AE}" pid="26" name="MSIP_Label_f42aa342-8706-4288-bd11-ebb85995028c_Enabled">
    <vt:lpwstr>True</vt:lpwstr>
  </property>
  <property fmtid="{D5CDD505-2E9C-101B-9397-08002B2CF9AE}" pid="27" name="MSIP_Label_f42aa342-8706-4288-bd11-ebb85995028c_SiteId">
    <vt:lpwstr>72f988bf-86f1-41af-91ab-2d7cd011db47</vt:lpwstr>
  </property>
  <property fmtid="{D5CDD505-2E9C-101B-9397-08002B2CF9AE}" pid="28" name="MSIP_Label_f42aa342-8706-4288-bd11-ebb85995028c_Owner">
    <vt:lpwstr>maryfj@microsoft.com</vt:lpwstr>
  </property>
  <property fmtid="{D5CDD505-2E9C-101B-9397-08002B2CF9AE}" pid="29" name="MSIP_Label_f42aa342-8706-4288-bd11-ebb85995028c_SetDate">
    <vt:lpwstr>2017-08-29T14:27:20.8568347-07:00</vt:lpwstr>
  </property>
  <property fmtid="{D5CDD505-2E9C-101B-9397-08002B2CF9AE}" pid="30" name="MSIP_Label_f42aa342-8706-4288-bd11-ebb85995028c_Name">
    <vt:lpwstr>General</vt:lpwstr>
  </property>
  <property fmtid="{D5CDD505-2E9C-101B-9397-08002B2CF9AE}" pid="31" name="MSIP_Label_f42aa342-8706-4288-bd11-ebb85995028c_Application">
    <vt:lpwstr>Microsoft Azure Information Protection</vt:lpwstr>
  </property>
  <property fmtid="{D5CDD505-2E9C-101B-9397-08002B2CF9AE}" pid="32" name="MSIP_Label_f42aa342-8706-4288-bd11-ebb85995028c_Extended_MSFT_Method">
    <vt:lpwstr>Automatic</vt:lpwstr>
  </property>
  <property fmtid="{D5CDD505-2E9C-101B-9397-08002B2CF9AE}" pid="33" name="Sensitivity">
    <vt:lpwstr>Confidential Anyone (No Protection) General</vt:lpwstr>
  </property>
</Properties>
</file>